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0" r:id="rId3"/>
    <p:sldId id="278" r:id="rId4"/>
    <p:sldId id="276" r:id="rId5"/>
    <p:sldId id="277" r:id="rId6"/>
    <p:sldId id="284" r:id="rId7"/>
    <p:sldId id="274" r:id="rId8"/>
    <p:sldId id="275" r:id="rId9"/>
    <p:sldId id="265" r:id="rId10"/>
    <p:sldId id="267" r:id="rId11"/>
    <p:sldId id="283" r:id="rId12"/>
    <p:sldId id="258" r:id="rId13"/>
    <p:sldId id="259" r:id="rId14"/>
    <p:sldId id="256" r:id="rId15"/>
    <p:sldId id="257" r:id="rId16"/>
    <p:sldId id="268" r:id="rId17"/>
    <p:sldId id="273" r:id="rId18"/>
    <p:sldId id="269" r:id="rId19"/>
    <p:sldId id="263" r:id="rId20"/>
    <p:sldId id="282" r:id="rId21"/>
    <p:sldId id="272" r:id="rId22"/>
    <p:sldId id="285" r:id="rId23"/>
    <p:sldId id="271" r:id="rId24"/>
    <p:sldId id="280" r:id="rId25"/>
    <p:sldId id="281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388" autoAdjust="0"/>
  </p:normalViewPr>
  <p:slideViewPr>
    <p:cSldViewPr showGuides="1">
      <p:cViewPr varScale="1">
        <p:scale>
          <a:sx n="56" d="100"/>
          <a:sy n="56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" descr="CMA Data Classification: Public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pPr algn="l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CMA Data Classification: Public</a:t>
            </a:r>
            <a:endParaRPr lang="ar-KW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1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82296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7999"/>
            <a:ext cx="4040188" cy="307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7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69EA-69BD-45E7-AD71-3FF80C48D2D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4249-DC03-48FF-8A73-C1CCBD2845C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ahmed.almukhaini\AppData\Local\Microsoft\Windows\Temporary Internet Files\Content.Outlook\I1ZDE2KM\Our OCGS 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14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" descr="CMA Data Classification: Public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pPr algn="l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CMA Data Classification: Public</a:t>
            </a:r>
            <a:endParaRPr lang="ar-KW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OM" dirty="0" smtClean="0"/>
              <a:t>تجارب </a:t>
            </a:r>
            <a:r>
              <a:rPr lang="ar-OM" dirty="0" err="1" smtClean="0"/>
              <a:t>ناجحه</a:t>
            </a:r>
            <a:r>
              <a:rPr lang="ar-OM" dirty="0" smtClean="0"/>
              <a:t> في </a:t>
            </a:r>
            <a:r>
              <a:rPr lang="ar-OM" dirty="0" err="1" smtClean="0"/>
              <a:t>الحوكمة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OM" dirty="0" smtClean="0"/>
              <a:t>تقديم: حامد بن سلطان البوسعيدي</a:t>
            </a:r>
          </a:p>
          <a:p>
            <a:r>
              <a:rPr lang="ar-OM" dirty="0" smtClean="0"/>
              <a:t>المدير التنفيذي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34081" r="12411" b="31597"/>
          <a:stretch/>
        </p:blipFill>
        <p:spPr bwMode="auto">
          <a:xfrm>
            <a:off x="362821" y="1280388"/>
            <a:ext cx="8418357" cy="246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5" t="25701" r="8561" b="26752"/>
          <a:stretch/>
        </p:blipFill>
        <p:spPr bwMode="auto">
          <a:xfrm>
            <a:off x="493595" y="3748811"/>
            <a:ext cx="6553200" cy="29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33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OM" dirty="0" smtClean="0"/>
              <a:t>مسح مؤسسة التمويل الدولية</a:t>
            </a:r>
            <a:br>
              <a:rPr lang="ar-OM" dirty="0" smtClean="0"/>
            </a:br>
            <a:r>
              <a:rPr lang="ar-OM" dirty="0" smtClean="0"/>
              <a:t>تجارب ناجحة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4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365"/>
            <a:ext cx="441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05" y="1357032"/>
            <a:ext cx="4257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14382"/>
            <a:ext cx="3810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6863"/>
            <a:ext cx="4343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9" y="5162550"/>
            <a:ext cx="3781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92" y="5038725"/>
            <a:ext cx="39243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04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2" y="1187356"/>
            <a:ext cx="35052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2" y="1339756"/>
            <a:ext cx="40195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" y="3184478"/>
            <a:ext cx="3476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2" y="3168556"/>
            <a:ext cx="4295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2" y="5105400"/>
            <a:ext cx="365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85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6" t="20122" r="7879" b="31393"/>
          <a:stretch/>
        </p:blipFill>
        <p:spPr bwMode="auto">
          <a:xfrm>
            <a:off x="1338738" y="1385248"/>
            <a:ext cx="6466524" cy="50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2" t="25373" r="7373" b="22991"/>
          <a:stretch/>
        </p:blipFill>
        <p:spPr bwMode="auto">
          <a:xfrm>
            <a:off x="1463936" y="1215736"/>
            <a:ext cx="5548746" cy="44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60597"/>
            <a:ext cx="4572000" cy="52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419600" cy="57150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dirty="0" smtClean="0"/>
              <a:t> </a:t>
            </a:r>
            <a:r>
              <a:rPr lang="en-US" b="1" dirty="0"/>
              <a:t>Board level improvements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dirty="0"/>
              <a:t>• Enhancing board stewardship through more </a:t>
            </a:r>
            <a:r>
              <a:rPr lang="en-US" dirty="0" smtClean="0"/>
              <a:t>diverse boards.</a:t>
            </a:r>
          </a:p>
          <a:p>
            <a:pPr marL="0" indent="0" algn="l">
              <a:buNone/>
            </a:pPr>
            <a:r>
              <a:rPr lang="en-US" dirty="0"/>
              <a:t>• </a:t>
            </a:r>
            <a:r>
              <a:rPr lang="en-US" dirty="0" smtClean="0"/>
              <a:t>Reinforcing </a:t>
            </a:r>
            <a:r>
              <a:rPr lang="en-US" dirty="0"/>
              <a:t>board roles and strengthening its </a:t>
            </a:r>
            <a:r>
              <a:rPr lang="en-US" dirty="0" smtClean="0"/>
              <a:t>posture towards </a:t>
            </a:r>
            <a:r>
              <a:rPr lang="en-US" dirty="0"/>
              <a:t>management.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Maximizing board efficiency and effectiveness</a:t>
            </a:r>
          </a:p>
          <a:p>
            <a:pPr marL="0" indent="0" algn="l">
              <a:buNone/>
            </a:pPr>
            <a:r>
              <a:rPr lang="en-US" dirty="0"/>
              <a:t>with improved procedures</a:t>
            </a:r>
            <a:r>
              <a:rPr lang="en-US" dirty="0" smtClean="0"/>
              <a:t>..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Adding depth of analysis through board committees.</a:t>
            </a:r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Structuring board nomination and evaluation</a:t>
            </a:r>
          </a:p>
          <a:p>
            <a:pPr marL="0" indent="0" algn="l">
              <a:buNone/>
            </a:pPr>
            <a:r>
              <a:rPr lang="en-US" dirty="0"/>
              <a:t>processes</a:t>
            </a:r>
            <a:r>
              <a:rPr lang="en-US" b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501" y="1371600"/>
            <a:ext cx="4457700" cy="5364163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smtClean="0"/>
              <a:t>Management </a:t>
            </a:r>
            <a:r>
              <a:rPr lang="en-US" b="1" dirty="0"/>
              <a:t>control &amp; other improvements</a:t>
            </a:r>
            <a:endParaRPr lang="en-US" dirty="0" smtClean="0"/>
          </a:p>
          <a:p>
            <a:pPr marL="0" indent="0" algn="l" rtl="0">
              <a:buNone/>
            </a:pPr>
            <a:r>
              <a:rPr lang="en-US" sz="2600" dirty="0" smtClean="0"/>
              <a:t>Strengthening </a:t>
            </a:r>
            <a:r>
              <a:rPr lang="en-US" sz="2600" dirty="0"/>
              <a:t>enterprise risk management and </a:t>
            </a:r>
            <a:r>
              <a:rPr lang="en-US" sz="2600" dirty="0" smtClean="0"/>
              <a:t>improving risk </a:t>
            </a:r>
            <a:r>
              <a:rPr lang="en-US" sz="2600" dirty="0"/>
              <a:t>dialogue.</a:t>
            </a:r>
            <a:endParaRPr lang="en-US" sz="2600" dirty="0" smtClean="0"/>
          </a:p>
          <a:p>
            <a:pPr marL="0" indent="0" algn="l" rtl="0">
              <a:buNone/>
            </a:pPr>
            <a:r>
              <a:rPr lang="en-US" sz="2600" dirty="0"/>
              <a:t>• </a:t>
            </a:r>
            <a:r>
              <a:rPr lang="en-US" sz="2600" dirty="0" smtClean="0"/>
              <a:t>Upgrading </a:t>
            </a:r>
            <a:r>
              <a:rPr lang="en-US" sz="2600" dirty="0"/>
              <a:t>the role of internal audit. </a:t>
            </a:r>
          </a:p>
          <a:p>
            <a:pPr marL="0" indent="0" algn="l" rtl="0">
              <a:buNone/>
            </a:pPr>
            <a:r>
              <a:rPr lang="en-US" sz="2600" dirty="0"/>
              <a:t>• Enhancing In-house financial management practices.</a:t>
            </a:r>
          </a:p>
          <a:p>
            <a:pPr marL="0" indent="0" algn="l" rtl="0">
              <a:buNone/>
            </a:pPr>
            <a:r>
              <a:rPr lang="en-US" sz="2600" dirty="0"/>
              <a:t>• Addressing succession and ‘key-person’ risk.</a:t>
            </a:r>
          </a:p>
          <a:p>
            <a:pPr marL="0" indent="0" algn="l" rtl="0">
              <a:buNone/>
            </a:pPr>
            <a:r>
              <a:rPr lang="en-US" sz="2600" dirty="0"/>
              <a:t>• Improving reporting and analytics. </a:t>
            </a:r>
          </a:p>
          <a:p>
            <a:pPr marL="0" indent="0" algn="l" rtl="0">
              <a:buNone/>
            </a:pPr>
            <a:r>
              <a:rPr lang="en-US" sz="2600" dirty="0"/>
              <a:t>• Improving transparency and shareholder relations. </a:t>
            </a:r>
          </a:p>
          <a:p>
            <a:pPr marL="0" indent="0" algn="l" rtl="0">
              <a:buNone/>
            </a:pPr>
            <a:r>
              <a:rPr lang="en-US" sz="2600" dirty="0"/>
              <a:t>• Governing the family’s role in the business. </a:t>
            </a:r>
          </a:p>
          <a:p>
            <a:pPr marL="0" indent="0" algn="l" rtl="0">
              <a:buNone/>
            </a:pPr>
            <a:r>
              <a:rPr lang="en-US" sz="2600" dirty="0"/>
              <a:t>Common</a:t>
            </a:r>
          </a:p>
          <a:p>
            <a:pPr algn="l" rtl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6" y="1243013"/>
            <a:ext cx="4527076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4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038600" cy="548640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900" b="1" dirty="0"/>
              <a:t>T</a:t>
            </a:r>
            <a:r>
              <a:rPr lang="en-US" sz="2900" b="1" dirty="0" smtClean="0"/>
              <a:t>hemes </a:t>
            </a:r>
            <a:r>
              <a:rPr lang="en-US" sz="2900" b="1" dirty="0"/>
              <a:t>that emerged from </a:t>
            </a:r>
            <a:r>
              <a:rPr lang="en-US" sz="2900" b="1" dirty="0" smtClean="0"/>
              <a:t>the impacts </a:t>
            </a:r>
            <a:r>
              <a:rPr lang="en-US" sz="2900" b="1" dirty="0"/>
              <a:t>reported by companies</a:t>
            </a:r>
            <a:r>
              <a:rPr lang="en-US" sz="2900" b="1" dirty="0" smtClean="0"/>
              <a:t>.</a:t>
            </a:r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• </a:t>
            </a:r>
            <a:r>
              <a:rPr lang="en-US" dirty="0" smtClean="0"/>
              <a:t>Nearly </a:t>
            </a:r>
            <a:r>
              <a:rPr lang="en-US" dirty="0"/>
              <a:t>all companies rated the corporate </a:t>
            </a:r>
            <a:r>
              <a:rPr lang="en-US" dirty="0" smtClean="0"/>
              <a:t>governance impact </a:t>
            </a:r>
            <a:r>
              <a:rPr lang="en-US" dirty="0"/>
              <a:t>on their ability to access finance as strong </a:t>
            </a:r>
            <a:r>
              <a:rPr lang="en-US" dirty="0" smtClean="0"/>
              <a:t>or substantial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The impact on firm reputation </a:t>
            </a:r>
            <a:r>
              <a:rPr lang="en-US" dirty="0" smtClean="0"/>
              <a:t>was substantial in most </a:t>
            </a:r>
            <a:r>
              <a:rPr lang="en-US" dirty="0"/>
              <a:t>companies.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Though difficult to quantify, </a:t>
            </a:r>
            <a:r>
              <a:rPr lang="en-US" dirty="0" smtClean="0"/>
              <a:t>most companies reported that </a:t>
            </a:r>
            <a:r>
              <a:rPr lang="en-US" dirty="0"/>
              <a:t>profitability </a:t>
            </a:r>
            <a:r>
              <a:rPr lang="en-US" dirty="0" smtClean="0"/>
              <a:t>has been </a:t>
            </a:r>
            <a:r>
              <a:rPr lang="en-US" dirty="0"/>
              <a:t>impacted.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A majority of companies reported that </a:t>
            </a:r>
            <a:r>
              <a:rPr lang="en-US" dirty="0" smtClean="0"/>
              <a:t>the governance</a:t>
            </a:r>
            <a:r>
              <a:rPr lang="en-US" dirty="0"/>
              <a:t> </a:t>
            </a:r>
            <a:r>
              <a:rPr lang="en-US" dirty="0" smtClean="0"/>
              <a:t>changes </a:t>
            </a:r>
            <a:r>
              <a:rPr lang="en-US" dirty="0"/>
              <a:t>had a strong </a:t>
            </a:r>
            <a:r>
              <a:rPr lang="en-US" dirty="0" smtClean="0"/>
              <a:t>or substantial </a:t>
            </a:r>
            <a:r>
              <a:rPr lang="en-US" dirty="0"/>
              <a:t>impact </a:t>
            </a:r>
            <a:r>
              <a:rPr lang="en-US" dirty="0" smtClean="0"/>
              <a:t>on organizational efficiency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Corporate governance helped </a:t>
            </a:r>
            <a:r>
              <a:rPr lang="en-US" dirty="0" smtClean="0"/>
              <a:t>several companies</a:t>
            </a:r>
            <a:r>
              <a:rPr lang="en-US" dirty="0"/>
              <a:t> </a:t>
            </a:r>
            <a:r>
              <a:rPr lang="en-US" dirty="0" smtClean="0"/>
              <a:t>improve </a:t>
            </a:r>
            <a:r>
              <a:rPr lang="en-US" dirty="0"/>
              <a:t>crisis response.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Sustainability rated consistently </a:t>
            </a:r>
            <a:r>
              <a:rPr lang="en-US" dirty="0" smtClean="0"/>
              <a:t>high among the companies.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0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1371600"/>
            <a:ext cx="749530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25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1723" r="12756" b="16496"/>
          <a:stretch/>
        </p:blipFill>
        <p:spPr bwMode="auto">
          <a:xfrm>
            <a:off x="381000" y="1524000"/>
            <a:ext cx="8458200" cy="468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Investor perspective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11563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To help understand how important corporate </a:t>
            </a:r>
            <a:r>
              <a:rPr lang="en-US" dirty="0" smtClean="0"/>
              <a:t>governance is </a:t>
            </a:r>
            <a:r>
              <a:rPr lang="en-US" dirty="0"/>
              <a:t>to investors, we solicited input from three </a:t>
            </a:r>
            <a:r>
              <a:rPr lang="en-US" dirty="0" smtClean="0"/>
              <a:t>regional private </a:t>
            </a:r>
            <a:r>
              <a:rPr lang="en-US" dirty="0"/>
              <a:t>equity firms. The investor feedback </a:t>
            </a:r>
            <a:r>
              <a:rPr lang="en-US" dirty="0" smtClean="0"/>
              <a:t>confirmed that </a:t>
            </a:r>
            <a:r>
              <a:rPr lang="en-US" dirty="0"/>
              <a:t>corporate governance is </a:t>
            </a:r>
            <a:r>
              <a:rPr lang="en-US" dirty="0" smtClean="0"/>
              <a:t>a crucial </a:t>
            </a:r>
            <a:r>
              <a:rPr lang="en-US" dirty="0"/>
              <a:t>part of </a:t>
            </a:r>
            <a:r>
              <a:rPr lang="en-US" dirty="0" smtClean="0"/>
              <a:t>their investment </a:t>
            </a:r>
            <a:r>
              <a:rPr lang="en-US" dirty="0"/>
              <a:t>cycle, noting:</a:t>
            </a:r>
          </a:p>
          <a:p>
            <a:pPr marL="0" indent="0" algn="l" rtl="0">
              <a:buNone/>
            </a:pPr>
            <a:r>
              <a:rPr lang="en-US" b="1" dirty="0" smtClean="0"/>
              <a:t>• An </a:t>
            </a:r>
            <a:r>
              <a:rPr lang="en-US" b="1" dirty="0"/>
              <a:t>investee company must be committed to making</a:t>
            </a:r>
          </a:p>
          <a:p>
            <a:pPr marL="0" indent="0" algn="l" rtl="0">
              <a:buNone/>
            </a:pPr>
            <a:r>
              <a:rPr lang="en-US" b="1" dirty="0"/>
              <a:t>governance 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/>
              <a:t>• corporate governance </a:t>
            </a:r>
            <a:r>
              <a:rPr lang="en-US" b="1" dirty="0" smtClean="0"/>
              <a:t>is a </a:t>
            </a:r>
            <a:r>
              <a:rPr lang="en-US" b="1" dirty="0"/>
              <a:t>key component of the value creation process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544" r="10204" b="5306"/>
          <a:stretch/>
        </p:blipFill>
        <p:spPr bwMode="auto">
          <a:xfrm>
            <a:off x="4572000" y="1194318"/>
            <a:ext cx="403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207" y="1194318"/>
            <a:ext cx="4343400" cy="57912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how does corporate governance </a:t>
            </a:r>
            <a:r>
              <a:rPr lang="en-US" b="1" dirty="0" smtClean="0"/>
              <a:t>fit</a:t>
            </a:r>
            <a:r>
              <a:rPr lang="ar-OM" b="1" dirty="0" smtClean="0"/>
              <a:t> </a:t>
            </a:r>
            <a:r>
              <a:rPr lang="en-US" b="1" dirty="0" smtClean="0"/>
              <a:t>into </a:t>
            </a:r>
            <a:r>
              <a:rPr lang="en-US" b="1" dirty="0"/>
              <a:t>your investment cycle</a:t>
            </a:r>
            <a:r>
              <a:rPr lang="en-US" b="1" dirty="0" smtClean="0"/>
              <a:t>?</a:t>
            </a:r>
            <a:endParaRPr lang="ar-OM" b="1" dirty="0" smtClean="0"/>
          </a:p>
          <a:p>
            <a:pPr marL="0" indent="0" algn="l" rtl="0">
              <a:buNone/>
            </a:pPr>
            <a:endParaRPr lang="ar-OM" b="1" dirty="0" smtClean="0"/>
          </a:p>
          <a:p>
            <a:pPr algn="l" rtl="0"/>
            <a:r>
              <a:rPr lang="en-US" dirty="0"/>
              <a:t>During the initial investment, the investors said </a:t>
            </a:r>
            <a:r>
              <a:rPr lang="en-US" dirty="0" smtClean="0"/>
              <a:t>that</a:t>
            </a:r>
            <a:r>
              <a:rPr lang="ar-OM" dirty="0" smtClean="0"/>
              <a:t> </a:t>
            </a:r>
            <a:r>
              <a:rPr lang="en-US" dirty="0" smtClean="0"/>
              <a:t>corporate </a:t>
            </a:r>
            <a:r>
              <a:rPr lang="en-US" dirty="0"/>
              <a:t>governance </a:t>
            </a:r>
            <a:r>
              <a:rPr lang="en-US" dirty="0" smtClean="0"/>
              <a:t>is</a:t>
            </a:r>
            <a:r>
              <a:rPr lang="ar-OM" dirty="0" smtClean="0"/>
              <a:t> </a:t>
            </a:r>
            <a:r>
              <a:rPr lang="en-US" dirty="0" smtClean="0"/>
              <a:t>important</a:t>
            </a:r>
            <a:r>
              <a:rPr lang="en-US" dirty="0"/>
              <a:t>, but most </a:t>
            </a:r>
            <a:r>
              <a:rPr lang="en-US" dirty="0" smtClean="0"/>
              <a:t>firms</a:t>
            </a:r>
            <a:r>
              <a:rPr lang="ar-OM" dirty="0" smtClean="0"/>
              <a:t> </a:t>
            </a:r>
            <a:r>
              <a:rPr lang="en-US" dirty="0" smtClean="0"/>
              <a:t>they</a:t>
            </a:r>
            <a:r>
              <a:rPr lang="ar-OM" dirty="0"/>
              <a:t> </a:t>
            </a:r>
            <a:r>
              <a:rPr lang="en-US" dirty="0" smtClean="0"/>
              <a:t>target </a:t>
            </a:r>
            <a:r>
              <a:rPr lang="en-US" dirty="0"/>
              <a:t>have average to </a:t>
            </a:r>
            <a:r>
              <a:rPr lang="en-US" dirty="0" smtClean="0"/>
              <a:t>poor</a:t>
            </a:r>
            <a:r>
              <a:rPr lang="ar-OM" dirty="0" smtClean="0"/>
              <a:t> </a:t>
            </a:r>
            <a:r>
              <a:rPr lang="en-US" dirty="0" smtClean="0"/>
              <a:t>governance </a:t>
            </a:r>
            <a:r>
              <a:rPr lang="en-US" dirty="0"/>
              <a:t>practices </a:t>
            </a:r>
            <a:r>
              <a:rPr lang="en-US" dirty="0" smtClean="0"/>
              <a:t>in</a:t>
            </a:r>
            <a:r>
              <a:rPr lang="ar-OM" dirty="0" smtClean="0"/>
              <a:t> </a:t>
            </a:r>
            <a:r>
              <a:rPr lang="en-US" dirty="0" smtClean="0"/>
              <a:t>place</a:t>
            </a:r>
            <a:r>
              <a:rPr lang="en-US" dirty="0"/>
              <a:t>. Therefore, </a:t>
            </a:r>
            <a:r>
              <a:rPr lang="en-US" dirty="0" smtClean="0"/>
              <a:t>the</a:t>
            </a:r>
            <a:r>
              <a:rPr lang="ar-OM" dirty="0" smtClean="0"/>
              <a:t> </a:t>
            </a:r>
            <a:r>
              <a:rPr lang="en-US" dirty="0" smtClean="0"/>
              <a:t>critical </a:t>
            </a:r>
            <a:r>
              <a:rPr lang="en-US" dirty="0"/>
              <a:t>point at this stage </a:t>
            </a:r>
            <a:r>
              <a:rPr lang="en-US" dirty="0" smtClean="0"/>
              <a:t>is</a:t>
            </a:r>
            <a:r>
              <a:rPr lang="ar-OM" dirty="0" smtClean="0"/>
              <a:t> </a:t>
            </a:r>
            <a:r>
              <a:rPr lang="en-US" dirty="0" smtClean="0"/>
              <a:t>the</a:t>
            </a:r>
            <a:r>
              <a:rPr lang="ar-OM" dirty="0"/>
              <a:t> </a:t>
            </a:r>
            <a:r>
              <a:rPr lang="en-US" dirty="0" smtClean="0"/>
              <a:t>promoter’s</a:t>
            </a:r>
            <a:r>
              <a:rPr lang="ar-OM" dirty="0" smtClean="0"/>
              <a:t> </a:t>
            </a:r>
            <a:r>
              <a:rPr lang="en-US" dirty="0" smtClean="0"/>
              <a:t>commitment </a:t>
            </a:r>
            <a:r>
              <a:rPr lang="en-US" dirty="0"/>
              <a:t>to </a:t>
            </a:r>
            <a:r>
              <a:rPr lang="en-US" dirty="0" smtClean="0"/>
              <a:t>make</a:t>
            </a:r>
            <a:r>
              <a:rPr lang="ar-OM" dirty="0" smtClean="0"/>
              <a:t> </a:t>
            </a:r>
            <a:r>
              <a:rPr lang="en-US" dirty="0" smtClean="0"/>
              <a:t>change.</a:t>
            </a:r>
            <a:endParaRPr lang="ar-OM" dirty="0" smtClean="0"/>
          </a:p>
          <a:p>
            <a:pPr marL="0" indent="0" algn="l" rtl="0">
              <a:buNone/>
            </a:pPr>
            <a:endParaRPr lang="ar-OM" dirty="0" smtClean="0"/>
          </a:p>
          <a:p>
            <a:pPr algn="l" rtl="0"/>
            <a:r>
              <a:rPr lang="en-US" dirty="0"/>
              <a:t>They emphasized that it </a:t>
            </a:r>
            <a:r>
              <a:rPr lang="en-US" dirty="0" smtClean="0"/>
              <a:t>is</a:t>
            </a:r>
            <a:r>
              <a:rPr lang="ar-OM" dirty="0" smtClean="0"/>
              <a:t> </a:t>
            </a:r>
            <a:r>
              <a:rPr lang="en-US" dirty="0" smtClean="0"/>
              <a:t>important </a:t>
            </a:r>
            <a:r>
              <a:rPr lang="en-US" dirty="0"/>
              <a:t>to work </a:t>
            </a:r>
            <a:r>
              <a:rPr lang="en-US" dirty="0" smtClean="0"/>
              <a:t>with</a:t>
            </a:r>
            <a:r>
              <a:rPr lang="ar-OM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company at the onset during </a:t>
            </a:r>
            <a:r>
              <a:rPr lang="en-US" dirty="0" smtClean="0"/>
              <a:t>the</a:t>
            </a:r>
            <a:r>
              <a:rPr lang="ar-OM" dirty="0"/>
              <a:t> </a:t>
            </a:r>
            <a:r>
              <a:rPr lang="en-US" dirty="0" smtClean="0"/>
              <a:t>investment to</a:t>
            </a:r>
            <a:r>
              <a:rPr lang="ar-OM" dirty="0" smtClean="0"/>
              <a:t> </a:t>
            </a:r>
            <a:r>
              <a:rPr lang="en-US" dirty="0" smtClean="0"/>
              <a:t>discuss </a:t>
            </a:r>
            <a:r>
              <a:rPr lang="en-US" dirty="0"/>
              <a:t>and </a:t>
            </a:r>
            <a:r>
              <a:rPr lang="en-US" dirty="0" smtClean="0"/>
              <a:t>agree</a:t>
            </a:r>
            <a:r>
              <a:rPr lang="ar-OM" dirty="0" smtClean="0"/>
              <a:t> </a:t>
            </a:r>
            <a:r>
              <a:rPr lang="en-US" dirty="0" smtClean="0"/>
              <a:t>upon </a:t>
            </a:r>
            <a:r>
              <a:rPr lang="en-US" dirty="0"/>
              <a:t>major changes </a:t>
            </a:r>
            <a:r>
              <a:rPr lang="en-US" dirty="0" smtClean="0"/>
              <a:t>needed</a:t>
            </a:r>
            <a:endParaRPr lang="ar-OM" dirty="0" smtClean="0"/>
          </a:p>
          <a:p>
            <a:pPr algn="l" rtl="0"/>
            <a:endParaRPr lang="en-US" dirty="0"/>
          </a:p>
          <a:p>
            <a:pPr algn="l" rtl="0"/>
            <a:r>
              <a:rPr lang="en-US" sz="2900" dirty="0"/>
              <a:t>They also noted the importance </a:t>
            </a:r>
            <a:r>
              <a:rPr lang="en-US" sz="2900" dirty="0" smtClean="0"/>
              <a:t>of establishing</a:t>
            </a:r>
            <a:r>
              <a:rPr lang="en-US" sz="2900" dirty="0"/>
              <a:t> </a:t>
            </a:r>
            <a:r>
              <a:rPr lang="en-US" sz="2900" dirty="0" smtClean="0"/>
              <a:t>minority shareholder protection </a:t>
            </a:r>
            <a:r>
              <a:rPr lang="en-US" sz="2900" dirty="0"/>
              <a:t>mechanisms upfront</a:t>
            </a:r>
          </a:p>
        </p:txBody>
      </p:sp>
    </p:spTree>
    <p:extLst>
      <p:ext uri="{BB962C8B-B14F-4D97-AF65-F5344CB8AC3E}">
        <p14:creationId xmlns:p14="http://schemas.microsoft.com/office/powerpoint/2010/main" val="1214666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Value Creation through </a:t>
            </a:r>
            <a:r>
              <a:rPr lang="en-US" b="1" dirty="0" smtClean="0"/>
              <a:t>good governance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All firms said that value creation through </a:t>
            </a:r>
            <a:r>
              <a:rPr lang="en-US" dirty="0" smtClean="0"/>
              <a:t>improved corporate governance </a:t>
            </a:r>
            <a:r>
              <a:rPr lang="en-US" dirty="0"/>
              <a:t>is a key part of their </a:t>
            </a:r>
            <a:r>
              <a:rPr lang="en-US" dirty="0" smtClean="0"/>
              <a:t>business model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Value creation comes in many forms, but starts </a:t>
            </a:r>
            <a:r>
              <a:rPr lang="en-US" dirty="0" smtClean="0"/>
              <a:t>at the </a:t>
            </a:r>
            <a:r>
              <a:rPr lang="en-US" dirty="0"/>
              <a:t>board </a:t>
            </a:r>
            <a:r>
              <a:rPr lang="en-US" dirty="0" smtClean="0"/>
              <a:t>level. Investors </a:t>
            </a:r>
            <a:r>
              <a:rPr lang="en-US" dirty="0"/>
              <a:t>cited changes to the </a:t>
            </a:r>
            <a:r>
              <a:rPr lang="en-US" dirty="0" smtClean="0"/>
              <a:t>board structure </a:t>
            </a:r>
            <a:r>
              <a:rPr lang="en-US" dirty="0"/>
              <a:t>and composition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Value creation also comes at the management </a:t>
            </a:r>
            <a:r>
              <a:rPr lang="en-US" dirty="0" smtClean="0"/>
              <a:t>level with particular control </a:t>
            </a:r>
            <a:r>
              <a:rPr lang="en-US" dirty="0"/>
              <a:t>functions.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Information disclosure is another high priority </a:t>
            </a:r>
            <a:r>
              <a:rPr lang="en-US" dirty="0" smtClean="0"/>
              <a:t>area that </a:t>
            </a:r>
            <a:r>
              <a:rPr lang="en-US" dirty="0"/>
              <a:t>is </a:t>
            </a:r>
            <a:r>
              <a:rPr lang="en-US" dirty="0" smtClean="0"/>
              <a:t>typically addressed </a:t>
            </a:r>
            <a:r>
              <a:rPr lang="en-US" dirty="0"/>
              <a:t>straightaway since it is </a:t>
            </a:r>
            <a:r>
              <a:rPr lang="en-US" dirty="0" smtClean="0"/>
              <a:t>a means </a:t>
            </a:r>
            <a:r>
              <a:rPr lang="en-US" dirty="0"/>
              <a:t>of demonstrating </a:t>
            </a:r>
            <a:r>
              <a:rPr lang="en-US" dirty="0" smtClean="0"/>
              <a:t>firm value </a:t>
            </a:r>
            <a:r>
              <a:rPr lang="en-US" dirty="0"/>
              <a:t>to the market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1319" r="3537" b="6395"/>
          <a:stretch/>
        </p:blipFill>
        <p:spPr bwMode="auto">
          <a:xfrm>
            <a:off x="641445" y="1371600"/>
            <a:ext cx="7924800" cy="48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29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OM" dirty="0"/>
              <a:t>التحديات التي تواجهنا </a:t>
            </a:r>
            <a:r>
              <a:rPr lang="ar-OM" dirty="0" smtClean="0"/>
              <a:t>في تطبيق </a:t>
            </a:r>
            <a:r>
              <a:rPr lang="ar-OM" dirty="0" err="1"/>
              <a:t>الحوكمة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8768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ar-OM" dirty="0"/>
          </a:p>
          <a:p>
            <a:pPr lvl="0"/>
            <a:r>
              <a:rPr lang="ar-OM" dirty="0" smtClean="0"/>
              <a:t> ثقافة المجتمع وتمركز </a:t>
            </a:r>
            <a:r>
              <a:rPr lang="ar-OM" dirty="0"/>
              <a:t>الملكية</a:t>
            </a:r>
            <a:endParaRPr lang="en-US" dirty="0"/>
          </a:p>
          <a:p>
            <a:pPr lvl="0"/>
            <a:r>
              <a:rPr lang="ar-OM" dirty="0" smtClean="0"/>
              <a:t>ضعف في القوانين </a:t>
            </a:r>
            <a:r>
              <a:rPr lang="ar-OM" dirty="0"/>
              <a:t>والتشريعات</a:t>
            </a:r>
            <a:endParaRPr lang="en-US" dirty="0"/>
          </a:p>
          <a:p>
            <a:pPr lvl="0"/>
            <a:r>
              <a:rPr lang="ar-OM" dirty="0" smtClean="0"/>
              <a:t>عدم  وجود </a:t>
            </a:r>
            <a:r>
              <a:rPr lang="ar-OM" dirty="0"/>
              <a:t>مجلس </a:t>
            </a:r>
            <a:r>
              <a:rPr lang="ar-OM" dirty="0" smtClean="0"/>
              <a:t>إدارة كفؤ وغياب العضو المستقل </a:t>
            </a:r>
            <a:endParaRPr lang="en-US" dirty="0"/>
          </a:p>
          <a:p>
            <a:pPr lvl="0"/>
            <a:r>
              <a:rPr lang="ar-OM" dirty="0" smtClean="0"/>
              <a:t>غياب المساهم المثقف والواعي </a:t>
            </a:r>
            <a:endParaRPr lang="en-US" dirty="0"/>
          </a:p>
          <a:p>
            <a:pPr lvl="0"/>
            <a:r>
              <a:rPr lang="ar-OM" dirty="0"/>
              <a:t>غياب الدور الرقابي </a:t>
            </a:r>
            <a:r>
              <a:rPr lang="ar-OM" dirty="0" smtClean="0"/>
              <a:t>الفاعل</a:t>
            </a:r>
            <a:endParaRPr lang="en-US" dirty="0"/>
          </a:p>
          <a:p>
            <a:pPr lvl="0"/>
            <a:r>
              <a:rPr lang="ar-OM" dirty="0" smtClean="0"/>
              <a:t>عدم وجود سياسات واضحه</a:t>
            </a:r>
            <a:r>
              <a:rPr lang="ar-SA" dirty="0" smtClean="0"/>
              <a:t> </a:t>
            </a:r>
            <a:r>
              <a:rPr lang="ar-SA" dirty="0"/>
              <a:t>بتضارب المصالح </a:t>
            </a:r>
            <a:endParaRPr lang="en-US" dirty="0"/>
          </a:p>
          <a:p>
            <a:pPr lvl="0"/>
            <a:r>
              <a:rPr lang="ar-OM" dirty="0" smtClean="0"/>
              <a:t>عدم وجود </a:t>
            </a:r>
            <a:r>
              <a:rPr lang="ar-SA" dirty="0" smtClean="0"/>
              <a:t>قواعد </a:t>
            </a:r>
            <a:r>
              <a:rPr lang="ar-SA" dirty="0"/>
              <a:t>جيدة لتعاملات </a:t>
            </a:r>
            <a:r>
              <a:rPr lang="ar-SA" dirty="0" smtClean="0"/>
              <a:t>الأطراف </a:t>
            </a:r>
            <a:r>
              <a:rPr lang="ar-SA" dirty="0"/>
              <a:t>ذات العلاقة</a:t>
            </a:r>
            <a:endParaRPr lang="en-US" dirty="0"/>
          </a:p>
          <a:p>
            <a:pPr lvl="0"/>
            <a:r>
              <a:rPr lang="ar-OM" dirty="0" smtClean="0"/>
              <a:t>عدم وجود </a:t>
            </a:r>
            <a:r>
              <a:rPr lang="ar-SA" dirty="0" smtClean="0"/>
              <a:t> </a:t>
            </a:r>
            <a:r>
              <a:rPr lang="ar-SA" dirty="0"/>
              <a:t>حوافز مشجعه لممارسة </a:t>
            </a:r>
            <a:r>
              <a:rPr lang="ar-SA" dirty="0" err="1"/>
              <a:t>الحوكمة</a:t>
            </a:r>
            <a:endParaRPr lang="en-US" dirty="0"/>
          </a:p>
          <a:p>
            <a:pPr lvl="0"/>
            <a:r>
              <a:rPr lang="ar-OM" dirty="0" smtClean="0"/>
              <a:t>غياب الدور </a:t>
            </a:r>
            <a:r>
              <a:rPr lang="ar-SA" dirty="0" smtClean="0"/>
              <a:t>الإعلام</a:t>
            </a:r>
            <a:r>
              <a:rPr lang="ar-OM" dirty="0" smtClean="0"/>
              <a:t>ي – الافصاح والشفافية</a:t>
            </a:r>
            <a:endParaRPr lang="en-US" dirty="0"/>
          </a:p>
          <a:p>
            <a:pPr lvl="0"/>
            <a:r>
              <a:rPr lang="ar-OM" dirty="0" smtClean="0"/>
              <a:t>عدم وجود منهج تعليمي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88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OM" dirty="0" smtClean="0"/>
              <a:t>عناصر </a:t>
            </a:r>
            <a:r>
              <a:rPr lang="ar-OM" dirty="0"/>
              <a:t>نجاح تطبيق </a:t>
            </a:r>
            <a:r>
              <a:rPr lang="ar-OM" dirty="0" err="1"/>
              <a:t>الحوكمة</a:t>
            </a:r>
            <a:r>
              <a:rPr lang="ar-OM" dirty="0"/>
              <a:t> الجيدة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70000" lnSpcReduction="20000"/>
          </a:bodyPr>
          <a:lstStyle/>
          <a:p>
            <a:pPr lvl="0"/>
            <a:endParaRPr lang="ar-OM" dirty="0" smtClean="0"/>
          </a:p>
          <a:p>
            <a:pPr lvl="0"/>
            <a:r>
              <a:rPr lang="ar-OM" dirty="0" smtClean="0"/>
              <a:t>الإرادة السياسية والقناعة التامة بأهميتها في تعزيز اداء المؤسسات ورفد الاقتصاد</a:t>
            </a:r>
          </a:p>
          <a:p>
            <a:pPr lvl="0"/>
            <a:r>
              <a:rPr lang="ar-OM" dirty="0" smtClean="0"/>
              <a:t>برامج </a:t>
            </a:r>
            <a:r>
              <a:rPr lang="ar-OM" dirty="0"/>
              <a:t>توعوية مكثفة وعرض حالات عملية </a:t>
            </a:r>
            <a:r>
              <a:rPr lang="ar-OM" dirty="0" smtClean="0"/>
              <a:t>ناجحة</a:t>
            </a:r>
            <a:endParaRPr lang="en-US" dirty="0"/>
          </a:p>
          <a:p>
            <a:pPr lvl="0"/>
            <a:r>
              <a:rPr lang="ar-OM" dirty="0"/>
              <a:t>التدريب وخاصة لمجالس </a:t>
            </a:r>
            <a:r>
              <a:rPr lang="ar-OM" dirty="0" smtClean="0"/>
              <a:t>الإدارات والإدارة </a:t>
            </a:r>
            <a:r>
              <a:rPr lang="ar-OM" dirty="0"/>
              <a:t>التنفيذية</a:t>
            </a:r>
            <a:endParaRPr lang="en-US" dirty="0"/>
          </a:p>
          <a:p>
            <a:pPr lvl="0"/>
            <a:r>
              <a:rPr lang="ar-OM" dirty="0"/>
              <a:t>وجود نظام لقياس </a:t>
            </a:r>
            <a:r>
              <a:rPr lang="ar-OM" dirty="0" smtClean="0"/>
              <a:t>الأداء </a:t>
            </a:r>
            <a:endParaRPr lang="en-US" dirty="0"/>
          </a:p>
          <a:p>
            <a:pPr lvl="0"/>
            <a:r>
              <a:rPr lang="ar-OM" dirty="0" smtClean="0"/>
              <a:t>إيجاد </a:t>
            </a:r>
            <a:r>
              <a:rPr lang="ar-OM" dirty="0"/>
              <a:t>نوع من الحوافز وكذلك نوع من التنافس من خلال مسابقات التميز</a:t>
            </a:r>
            <a:endParaRPr lang="en-US" dirty="0"/>
          </a:p>
          <a:p>
            <a:pPr lvl="0"/>
            <a:r>
              <a:rPr lang="ar-OM" dirty="0" smtClean="0"/>
              <a:t>إيجاد مؤشرات( مؤشر </a:t>
            </a:r>
            <a:r>
              <a:rPr lang="ar-OM" dirty="0" err="1"/>
              <a:t>الحوكمة</a:t>
            </a:r>
            <a:r>
              <a:rPr lang="ar-OM" dirty="0"/>
              <a:t> والشفافية بجانب </a:t>
            </a:r>
            <a:r>
              <a:rPr lang="ar-OM" dirty="0" smtClean="0"/>
              <a:t>الإفصاح) </a:t>
            </a:r>
            <a:endParaRPr lang="en-US" dirty="0"/>
          </a:p>
          <a:p>
            <a:pPr lvl="0"/>
            <a:r>
              <a:rPr lang="ar-OM" dirty="0"/>
              <a:t>وجود المساهم </a:t>
            </a:r>
            <a:r>
              <a:rPr lang="ar-OM" dirty="0" smtClean="0"/>
              <a:t>المؤسسي وتأثيره</a:t>
            </a:r>
            <a:endParaRPr lang="en-US" dirty="0"/>
          </a:p>
          <a:p>
            <a:pPr lvl="0"/>
            <a:r>
              <a:rPr lang="ar-OM" dirty="0" smtClean="0"/>
              <a:t>تعزيز الانفاذ و تأسيس محاكم متخصصة</a:t>
            </a:r>
            <a:endParaRPr lang="en-US" dirty="0"/>
          </a:p>
          <a:p>
            <a:pPr lvl="0"/>
            <a:r>
              <a:rPr lang="ar-OM" dirty="0"/>
              <a:t>تعزيز دور المساهمين </a:t>
            </a:r>
            <a:r>
              <a:rPr lang="ar-OM" dirty="0" smtClean="0"/>
              <a:t>من خلال الجمعيات  </a:t>
            </a:r>
            <a:endParaRPr lang="en-US" dirty="0"/>
          </a:p>
          <a:p>
            <a:pPr lvl="0"/>
            <a:r>
              <a:rPr lang="ar-OM" dirty="0"/>
              <a:t>جعل ممارسات </a:t>
            </a:r>
            <a:r>
              <a:rPr lang="ar-OM" dirty="0" err="1"/>
              <a:t>الحوكمة</a:t>
            </a:r>
            <a:r>
              <a:rPr lang="ar-OM" dirty="0"/>
              <a:t> احدى متطلبات </a:t>
            </a:r>
            <a:r>
              <a:rPr lang="ar-OM" dirty="0" smtClean="0"/>
              <a:t>الإدراج</a:t>
            </a:r>
          </a:p>
          <a:p>
            <a:pPr lvl="0"/>
            <a:r>
              <a:rPr lang="ar-OM" dirty="0" smtClean="0"/>
              <a:t>التطوير والتحديث المستمر لممارسات </a:t>
            </a:r>
            <a:r>
              <a:rPr lang="ar-OM" dirty="0" err="1" smtClean="0"/>
              <a:t>الحوكمة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2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OM" dirty="0" smtClean="0">
                <a:solidFill>
                  <a:srgbClr val="FF0000"/>
                </a:solidFill>
              </a:rPr>
              <a:t>شكرا لاستماعكم </a:t>
            </a:r>
            <a:br>
              <a:rPr lang="ar-OM" dirty="0" smtClean="0">
                <a:solidFill>
                  <a:srgbClr val="FF0000"/>
                </a:solidFill>
              </a:rPr>
            </a:br>
            <a:r>
              <a:rPr lang="ar-OM" dirty="0" smtClean="0">
                <a:solidFill>
                  <a:srgbClr val="FF0000"/>
                </a:solidFill>
              </a:rPr>
              <a:t>المجال مفتوح للأسئلة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54" y="1828800"/>
            <a:ext cx="646169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0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pPr algn="r"/>
            <a:r>
              <a:rPr lang="ar-OM" dirty="0"/>
              <a:t>نظرية </a:t>
            </a:r>
            <a:r>
              <a:rPr lang="ar-OM" dirty="0" err="1" smtClean="0"/>
              <a:t>الحوكمة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OM" dirty="0" smtClean="0"/>
              <a:t>فصل </a:t>
            </a:r>
            <a:r>
              <a:rPr lang="ar-OM" dirty="0"/>
              <a:t>الملكية عن الادارة</a:t>
            </a:r>
            <a:endParaRPr lang="en-US" dirty="0"/>
          </a:p>
          <a:p>
            <a:pPr lvl="0"/>
            <a:r>
              <a:rPr lang="ar-OM" dirty="0"/>
              <a:t>تحديد الادوار والصلاحيات من اجل تنظيم بيئة العمل بالمؤسسة</a:t>
            </a:r>
            <a:endParaRPr lang="en-US" dirty="0"/>
          </a:p>
          <a:p>
            <a:pPr lvl="0"/>
            <a:r>
              <a:rPr lang="ar-OM" dirty="0"/>
              <a:t>الفصل بين التخطيط والاشراف وبين التنفيذ من اجل الرقابة </a:t>
            </a:r>
            <a:r>
              <a:rPr lang="ar-OM" dirty="0" smtClean="0"/>
              <a:t>والمحاسبة</a:t>
            </a:r>
            <a:r>
              <a:rPr lang="ar-S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ar-SA" dirty="0" smtClean="0"/>
              <a:t>ا</a:t>
            </a:r>
            <a:r>
              <a:rPr lang="ar-OM" dirty="0" smtClean="0"/>
              <a:t>لية</a:t>
            </a:r>
            <a:r>
              <a:rPr lang="ar-SA" dirty="0" smtClean="0"/>
              <a:t> تطبيق</a:t>
            </a:r>
            <a:r>
              <a:rPr lang="ar-OM" dirty="0" smtClean="0"/>
              <a:t> ممارسات</a:t>
            </a:r>
            <a:r>
              <a:rPr lang="ar-SA" dirty="0" smtClean="0"/>
              <a:t> </a:t>
            </a:r>
            <a:r>
              <a:rPr lang="ar-SA" dirty="0" err="1"/>
              <a:t>الحوكمة</a:t>
            </a:r>
            <a:r>
              <a:rPr lang="ar-SA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dirty="0" smtClean="0"/>
              <a:t>الالتزام </a:t>
            </a:r>
            <a:r>
              <a:rPr lang="ar-SA" dirty="0"/>
              <a:t>التام</a:t>
            </a:r>
            <a:endParaRPr lang="en-US" dirty="0"/>
          </a:p>
          <a:p>
            <a:pPr lvl="0"/>
            <a:r>
              <a:rPr lang="ar-SA" dirty="0" err="1"/>
              <a:t>او</a:t>
            </a:r>
            <a:r>
              <a:rPr lang="ar-SA" dirty="0"/>
              <a:t> </a:t>
            </a:r>
            <a:r>
              <a:rPr lang="ar-SA" dirty="0" err="1"/>
              <a:t>المرونه</a:t>
            </a:r>
            <a:r>
              <a:rPr lang="ar-SA" dirty="0"/>
              <a:t> مع وجود المبررات </a:t>
            </a:r>
            <a:endParaRPr lang="en-US" dirty="0"/>
          </a:p>
          <a:p>
            <a:pPr lvl="0"/>
            <a:r>
              <a:rPr lang="ar-SA" dirty="0" err="1"/>
              <a:t>او</a:t>
            </a:r>
            <a:r>
              <a:rPr lang="ar-SA" dirty="0"/>
              <a:t> الاثنين معا </a:t>
            </a:r>
            <a:endParaRPr lang="en-US" dirty="0"/>
          </a:p>
          <a:p>
            <a:pPr lvl="0"/>
            <a:r>
              <a:rPr lang="ar-SA" dirty="0"/>
              <a:t>ما هو </a:t>
            </a:r>
            <a:r>
              <a:rPr lang="ar-SA" dirty="0" err="1"/>
              <a:t>الاصلح</a:t>
            </a:r>
            <a:r>
              <a:rPr lang="ar-SA" dirty="0"/>
              <a:t> للمنطقة ؟ والركائز </a:t>
            </a:r>
            <a:r>
              <a:rPr lang="ar-SA" dirty="0" err="1"/>
              <a:t>الاساسية</a:t>
            </a:r>
            <a:r>
              <a:rPr lang="ar-SA" dirty="0"/>
              <a:t> ( </a:t>
            </a:r>
            <a:r>
              <a:rPr lang="ar-OM" dirty="0"/>
              <a:t>المسئولية ، المسائلة، العدالة والنزاهة)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71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ar-OM" dirty="0"/>
              <a:t>لماذا الحاجة لفصل الملكية عن </a:t>
            </a:r>
            <a:r>
              <a:rPr lang="ar-OM" dirty="0" err="1"/>
              <a:t>الادارة</a:t>
            </a:r>
            <a:r>
              <a:rPr lang="ar-OM" dirty="0"/>
              <a:t> ؟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11563"/>
          </a:xfrm>
        </p:spPr>
        <p:txBody>
          <a:bodyPr/>
          <a:lstStyle/>
          <a:p>
            <a:pPr lvl="0"/>
            <a:r>
              <a:rPr lang="ar-SA" dirty="0" smtClean="0"/>
              <a:t>كبر </a:t>
            </a:r>
            <a:r>
              <a:rPr lang="ar-SA" dirty="0"/>
              <a:t>حجم الشركات وتعقيدات </a:t>
            </a:r>
            <a:r>
              <a:rPr lang="ar-SA" dirty="0" err="1"/>
              <a:t>الاعمال</a:t>
            </a:r>
            <a:r>
              <a:rPr lang="ar-SA" dirty="0"/>
              <a:t> والعمل خارج نطاق </a:t>
            </a:r>
            <a:r>
              <a:rPr lang="ar-SA" dirty="0" err="1"/>
              <a:t>المنطقه</a:t>
            </a:r>
            <a:r>
              <a:rPr lang="ar-SA" dirty="0"/>
              <a:t> </a:t>
            </a:r>
            <a:endParaRPr lang="en-US" dirty="0"/>
          </a:p>
          <a:p>
            <a:pPr lvl="0"/>
            <a:r>
              <a:rPr lang="ar-SA" dirty="0"/>
              <a:t>زيادة عدد الملاك والمساهمين والموظفين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ar-SA" dirty="0"/>
              <a:t>التوجه العالمي ومتطلبات ومعايير دولية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18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0"/>
            <a:ext cx="4114800" cy="990600"/>
          </a:xfrm>
        </p:spPr>
        <p:txBody>
          <a:bodyPr/>
          <a:lstStyle/>
          <a:p>
            <a:r>
              <a:rPr lang="ar-OM" dirty="0" smtClean="0"/>
              <a:t>ما هو الأصلح للمنطقة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028700" y="3886200"/>
            <a:ext cx="7086600" cy="914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ar-OM" sz="4400" dirty="0">
                <a:latin typeface="+mj-lt"/>
                <a:ea typeface="+mj-ea"/>
                <a:cs typeface="+mj-cs"/>
              </a:rPr>
              <a:t>الركائز الأساسية للحوكمة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638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ar-OM" dirty="0"/>
              <a:t>نظرة عامه  عن مستوى </a:t>
            </a:r>
            <a:r>
              <a:rPr lang="ar-OM" dirty="0" err="1"/>
              <a:t>الحوكمة</a:t>
            </a:r>
            <a:r>
              <a:rPr lang="ar-OM" dirty="0"/>
              <a:t> في الدول العربية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16363"/>
          </a:xfrm>
        </p:spPr>
        <p:txBody>
          <a:bodyPr>
            <a:normAutofit/>
          </a:bodyPr>
          <a:lstStyle/>
          <a:p>
            <a:r>
              <a:rPr lang="ar-OM" dirty="0" smtClean="0"/>
              <a:t>يوجد </a:t>
            </a:r>
            <a:r>
              <a:rPr lang="ar-OM" dirty="0"/>
              <a:t>هناك مواثيق للحوكمة تختص بالشركات المساهمة العامة في عدد 16 دولة تقريبا</a:t>
            </a:r>
            <a:r>
              <a:rPr lang="en-US" dirty="0"/>
              <a:t>.</a:t>
            </a:r>
          </a:p>
          <a:p>
            <a:pPr lvl="0"/>
            <a:r>
              <a:rPr lang="ar-OM" dirty="0"/>
              <a:t>بعض الدول لديها  مواثيق للشركات الحكومية كالمغرب وبعضها لديه مواثيق للشركات العائلية</a:t>
            </a:r>
            <a:endParaRPr lang="en-US" dirty="0"/>
          </a:p>
          <a:p>
            <a:pPr lvl="0"/>
            <a:r>
              <a:rPr lang="ar-OM" dirty="0"/>
              <a:t>وبعضها لديه للشركات الصغيرة  والمتوسطة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ar-OM" dirty="0"/>
              <a:t>لكن القليل من هذه الدول تطبق نظام الالتزام او اعطاء المبررات. ويمكننا تطبيق هذا </a:t>
            </a:r>
            <a:r>
              <a:rPr lang="ar-OM" dirty="0" err="1"/>
              <a:t>المبدا</a:t>
            </a:r>
            <a:r>
              <a:rPr lang="ar-OM" dirty="0"/>
              <a:t> اذا اوجدنا ثقافة الرقابة الذاتية من وجهة نظري</a:t>
            </a:r>
            <a:endParaRPr lang="en-US" dirty="0"/>
          </a:p>
          <a:p>
            <a:r>
              <a:rPr lang="ar-OM" dirty="0"/>
              <a:t>مبدا ونظام الشفافية في تحسن ولكن ليس بالمطلوب ويحتاج الى تعزيز اكثر. ( دور الاعلام)</a:t>
            </a:r>
            <a:endParaRPr lang="en-US" dirty="0"/>
          </a:p>
          <a:p>
            <a:r>
              <a:rPr lang="ar-OM" dirty="0"/>
              <a:t>نظام </a:t>
            </a:r>
            <a:r>
              <a:rPr lang="ar-OM" dirty="0" err="1"/>
              <a:t>الرقابه</a:t>
            </a:r>
            <a:r>
              <a:rPr lang="ar-OM" dirty="0"/>
              <a:t> والانفاذ من قبل الهيئات الرقابية (كهيئات سوق المال، البنك المركزي وسوق الاوراق المالية ) يحتاج الى المزيد من التفعيل </a:t>
            </a:r>
            <a:r>
              <a:rPr lang="ar-OM" dirty="0" err="1"/>
              <a:t>والمتابعه</a:t>
            </a:r>
            <a:r>
              <a:rPr lang="ar-OM" dirty="0"/>
              <a:t>، وذلك بتعزيز هذه الجهات بكادر مؤهل وانظم الكترونية مساعدة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15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ar-OM" sz="2400" b="1" dirty="0" smtClean="0"/>
              <a:t>هنا سوف نستعرض تجربة شركة روبية في فيديو قصير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20591" r="13190" b="42892"/>
          <a:stretch/>
        </p:blipFill>
        <p:spPr bwMode="auto">
          <a:xfrm>
            <a:off x="495300" y="1676400"/>
            <a:ext cx="815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3396</TotalTime>
  <Words>826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microsoft sans serif</vt:lpstr>
      <vt:lpstr>Times New Roman</vt:lpstr>
      <vt:lpstr>Theme1</vt:lpstr>
      <vt:lpstr>تجارب ناجحه في الحوكمة</vt:lpstr>
      <vt:lpstr>PowerPoint Presentation</vt:lpstr>
      <vt:lpstr>نظرية الحوكمة</vt:lpstr>
      <vt:lpstr>الية تطبيق ممارسات الحوكمة  </vt:lpstr>
      <vt:lpstr>لماذا الحاجة لفصل الملكية عن الادارة ؟  </vt:lpstr>
      <vt:lpstr>ما هو الأصلح للمنطقة</vt:lpstr>
      <vt:lpstr>نظرة عامه  عن مستوى الحوكمة في الدول العربية </vt:lpstr>
      <vt:lpstr>PowerPoint Presentation</vt:lpstr>
      <vt:lpstr>PowerPoint Presentation</vt:lpstr>
      <vt:lpstr>PowerPoint Presentation</vt:lpstr>
      <vt:lpstr>مسح مؤسسة التمويل الدولية تجارب ناجحة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Investor perspective</vt:lpstr>
      <vt:lpstr>PowerPoint Presentation</vt:lpstr>
      <vt:lpstr>Value Creation through good governance</vt:lpstr>
      <vt:lpstr>PowerPoint Presentation</vt:lpstr>
      <vt:lpstr>التحديات التي تواجهنا في تطبيق الحوكمة </vt:lpstr>
      <vt:lpstr>عناصر نجاح تطبيق الحوكمة الجيدة </vt:lpstr>
      <vt:lpstr>شكرا لاستماعكم  المجال مفتوح للأسئلة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Zainab Al-Lawati</dc:creator>
  <cp:lastModifiedBy>Maysoun Jodeyah</cp:lastModifiedBy>
  <cp:revision>36</cp:revision>
  <dcterms:created xsi:type="dcterms:W3CDTF">2016-03-10T10:43:18Z</dcterms:created>
  <dcterms:modified xsi:type="dcterms:W3CDTF">2016-03-29T10:31:59Z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aa9094b3-58f7-4991-a828-aafdb34fa574</vt:lpwstr>
  </property>
  <property fmtid="{D5CDD505-2E9C-101B-9397-08002B2CF9AE}" pid="3" name="CMAClassification">
    <vt:lpwstr>Public</vt:lpwstr>
  </property>
</Properties>
</file>